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9" r:id="rId2"/>
    <p:sldId id="25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288" r:id="rId19"/>
    <p:sldId id="365" r:id="rId20"/>
    <p:sldId id="366" r:id="rId21"/>
    <p:sldId id="367" r:id="rId22"/>
    <p:sldId id="370" r:id="rId23"/>
    <p:sldId id="369" r:id="rId24"/>
    <p:sldId id="371" r:id="rId25"/>
    <p:sldId id="372" r:id="rId26"/>
    <p:sldId id="373" r:id="rId27"/>
    <p:sldId id="374" r:id="rId28"/>
    <p:sldId id="298" r:id="rId29"/>
    <p:sldId id="375" r:id="rId30"/>
    <p:sldId id="376" r:id="rId31"/>
    <p:sldId id="377" r:id="rId32"/>
    <p:sldId id="379" r:id="rId33"/>
    <p:sldId id="380" r:id="rId34"/>
    <p:sldId id="308" r:id="rId35"/>
    <p:sldId id="381" r:id="rId36"/>
    <p:sldId id="382" r:id="rId37"/>
    <p:sldId id="383" r:id="rId38"/>
    <p:sldId id="324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6" r:id="rId51"/>
    <p:sldId id="397" r:id="rId52"/>
    <p:sldId id="398" r:id="rId53"/>
    <p:sldId id="400" r:id="rId54"/>
    <p:sldId id="40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-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8517372047244094"/>
          <c:y val="7.2402941819772526E-2"/>
          <c:w val="0.59611942257217798"/>
          <c:h val="0.8224693788276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6-4FD8-97B0-4372FD006A06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06-4FD8-97B0-4372FD006A06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06-4FD8-97B0-4372FD006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74499040"/>
        <c:axId val="-2084022640"/>
      </c:barChart>
      <c:catAx>
        <c:axId val="-2074499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ko-KR"/>
          </a:p>
        </c:txPr>
        <c:crossAx val="-2084022640"/>
        <c:crosses val="autoZero"/>
        <c:auto val="1"/>
        <c:lblAlgn val="ctr"/>
        <c:lblOffset val="100"/>
        <c:noMultiLvlLbl val="0"/>
      </c:catAx>
      <c:valAx>
        <c:axId val="-2084022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44990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02"/>
          <c:y val="0.110535141440653"/>
          <c:w val="0.27217913385826797"/>
          <c:h val="0.27892935258092699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image" Target="../media/image12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700C5-5003-423F-B1CC-421E5BE69A5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94BEF-F8F4-4ACE-86C6-752C1D19D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0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20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43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4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33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0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57EA0-B773-4FF0-AB5F-3B797A23F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0025CB-D2AB-4706-8982-B2EBDC401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5824" y="3903794"/>
            <a:ext cx="5622175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F1A58-84BD-4ECF-90CE-1C0D19F3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3903794"/>
            <a:ext cx="2743200" cy="3651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fld id="{0B2DFFB6-3900-4778-8DF0-D75FC5E7C87D}" type="datetime1">
              <a:rPr lang="ko-KR" altLang="en-US" smtClean="0"/>
              <a:pPr/>
              <a:t>2018-10-19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CB802-3326-43A9-8760-A649BD30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E5F93-D5C3-45A4-B408-ABD7996C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60EF5A-E168-4F3E-B0ED-568F4D6A1EEF}"/>
              </a:ext>
            </a:extLst>
          </p:cNvPr>
          <p:cNvSpPr/>
          <p:nvPr userDrawn="1"/>
        </p:nvSpPr>
        <p:spPr>
          <a:xfrm>
            <a:off x="0" y="5953387"/>
            <a:ext cx="12192000" cy="1203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CFD4F-943A-4A7B-BBBA-C49443F33567}"/>
              </a:ext>
            </a:extLst>
          </p:cNvPr>
          <p:cNvSpPr/>
          <p:nvPr userDrawn="1"/>
        </p:nvSpPr>
        <p:spPr>
          <a:xfrm>
            <a:off x="0" y="814816"/>
            <a:ext cx="12192000" cy="1203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57EE81-0CD0-42C5-84D9-548C8D5DE2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087" y="6099250"/>
            <a:ext cx="2085796" cy="72853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E0D0BEE-267F-4A4F-98A4-A606FAD466D7}"/>
              </a:ext>
            </a:extLst>
          </p:cNvPr>
          <p:cNvGrpSpPr/>
          <p:nvPr userDrawn="1"/>
        </p:nvGrpSpPr>
        <p:grpSpPr>
          <a:xfrm>
            <a:off x="8152887" y="6130500"/>
            <a:ext cx="3972838" cy="672084"/>
            <a:chOff x="3758353" y="3105837"/>
            <a:chExt cx="3972837" cy="10356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714369-5ED1-4F66-989C-5B6FF6DC314A}"/>
                </a:ext>
              </a:extLst>
            </p:cNvPr>
            <p:cNvSpPr txBox="1"/>
            <p:nvPr/>
          </p:nvSpPr>
          <p:spPr>
            <a:xfrm>
              <a:off x="4460809" y="3115161"/>
              <a:ext cx="3270381" cy="102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N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ko-KR" b="1" dirty="0">
                  <a:solidFill>
                    <a:srgbClr val="66CDAA"/>
                  </a:solidFill>
                </a:rPr>
                <a:t>P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Lab</a:t>
              </a:r>
            </a:p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N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atural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anguage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66CDAA"/>
                  </a:solidFill>
                </a:rPr>
                <a:t>P</a:t>
              </a:r>
              <a:r>
                <a:rPr lang="en-US" altLang="ko-KR" dirty="0">
                  <a:solidFill>
                    <a:srgbClr val="66CDAA"/>
                  </a:solidFill>
                </a:rPr>
                <a:t>rocessing</a:t>
              </a:r>
              <a:endParaRPr lang="ko-KR" altLang="en-US" dirty="0">
                <a:solidFill>
                  <a:srgbClr val="66CDAA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0FEDD4-018D-4704-A157-78755C92D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58353" y="3105837"/>
              <a:ext cx="702456" cy="1026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764860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06FAA-E2D6-4F0F-8004-512B5CCA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2EFC8B-1693-41DB-B8CE-F001A1CA1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BC000-D22E-4B9B-BEF8-43D32DD2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3756B-60F3-4563-9D84-02C5BCAB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3FED0-6832-41CD-A81E-F562CA21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7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85B405-7307-4F63-A9A3-30097B2BE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776E54-5927-4140-8D1A-21455BCC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2D4B9-61B8-4D54-96C8-518E6E55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7F27E-573B-4EC7-A844-C434C05B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AF341-5F5A-4AB6-83FE-1E7076F8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35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E408C-82E2-43F1-B540-3DB3ADD9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987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EFD8D-BBC8-4E53-A409-10BE89F37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2666"/>
            <a:ext cx="10515600" cy="4401095"/>
          </a:xfrm>
          <a:noFill/>
        </p:spPr>
        <p:txBody>
          <a:bodyPr>
            <a:normAutofit/>
          </a:bodyPr>
          <a:lstStyle>
            <a:lvl1pPr marL="228600" indent="-2286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685800" indent="-2286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1600200" indent="-2286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4pPr>
            <a:lvl5pPr marL="2057400" indent="-2286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F51E6-A81F-4CDA-8036-E332EF1799C6}"/>
              </a:ext>
            </a:extLst>
          </p:cNvPr>
          <p:cNvSpPr/>
          <p:nvPr userDrawn="1"/>
        </p:nvSpPr>
        <p:spPr>
          <a:xfrm>
            <a:off x="340822" y="1288111"/>
            <a:ext cx="11521440" cy="1167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2195B-6AC1-433F-9BD0-F498DF2BE6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087" y="6099250"/>
            <a:ext cx="2085796" cy="7285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F2FC49E-7A48-4CEE-B3DA-B1A15228EA5B}"/>
              </a:ext>
            </a:extLst>
          </p:cNvPr>
          <p:cNvGrpSpPr/>
          <p:nvPr userDrawn="1"/>
        </p:nvGrpSpPr>
        <p:grpSpPr>
          <a:xfrm>
            <a:off x="8152887" y="6130500"/>
            <a:ext cx="3972838" cy="672084"/>
            <a:chOff x="3758353" y="3105837"/>
            <a:chExt cx="3972837" cy="10356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E2B7D1-B393-4E3E-A8AC-F7BC564E2DDA}"/>
                </a:ext>
              </a:extLst>
            </p:cNvPr>
            <p:cNvSpPr txBox="1"/>
            <p:nvPr/>
          </p:nvSpPr>
          <p:spPr>
            <a:xfrm>
              <a:off x="4460809" y="3115161"/>
              <a:ext cx="3270381" cy="102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N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ko-KR" b="1" dirty="0">
                  <a:solidFill>
                    <a:srgbClr val="66CDAA"/>
                  </a:solidFill>
                </a:rPr>
                <a:t>P</a:t>
              </a:r>
              <a:r>
                <a:rPr lang="en-US" altLang="ko-KR" b="1" dirty="0"/>
                <a:t> </a:t>
              </a:r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Lab</a:t>
              </a:r>
            </a:p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</a:rPr>
                <a:t>N</a:t>
              </a:r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atural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</a:t>
              </a: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anguage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66CDAA"/>
                  </a:solidFill>
                </a:rPr>
                <a:t>P</a:t>
              </a:r>
              <a:r>
                <a:rPr lang="en-US" altLang="ko-KR" dirty="0">
                  <a:solidFill>
                    <a:srgbClr val="66CDAA"/>
                  </a:solidFill>
                </a:rPr>
                <a:t>rocessing</a:t>
              </a:r>
              <a:endParaRPr lang="ko-KR" altLang="en-US" dirty="0">
                <a:solidFill>
                  <a:srgbClr val="66CDAA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25E3E1-183B-425E-B793-239A90DE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58353" y="3105837"/>
              <a:ext cx="702456" cy="1026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517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19D1-CBE2-4450-908D-8E77CF3F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83E9BB-3261-43E6-9AC0-DBC4DB68A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801598-44A7-41E6-B1F1-66D94587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B4EB3-4693-462A-AA61-74500500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28F77-1AD3-42CA-AF3E-9683834E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7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8CEE-BE4B-40D4-A04D-AF971C81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9621B-4640-4BCC-A87F-1BD8038C0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85A3C-A6F0-4D95-9B83-38459EC35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EA4B5-A8D6-45FD-ACBF-EF349570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7A4B39-7247-40DE-8857-DD4C0653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6AB600-276C-4DA3-B86C-142E06CC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1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427C6-9396-4AF0-90A1-03E11CEC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474D8-E8F7-47A2-8EA2-DC0D17A3A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88011B-F565-4901-BEC2-59E3729DA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C11456-ED1F-455A-ACE7-4D554D1F6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81B693-79C1-42D4-8D98-FBDD0695C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24CF2-924C-4776-9925-DCF448CB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6B5D85-7588-47A3-98DF-88DFBCC4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FF07C2-8AB9-4CE1-A587-9AC0A9AFA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4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F9F63-18DF-4B9F-A881-29592CBE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10EDC6-177B-47FE-A757-039FD333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4E147A-6F09-4176-AF77-28290BF9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8094FD-2C4A-44FE-8D20-2D49B161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1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7CD6A8-2F59-409A-9C96-4DD4FE86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0468F5-5731-42CE-AC2F-637116D5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65A907-3DE5-42A7-A292-32645C6E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2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38DA4-8FE8-43D0-9470-A517D8E1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24400-FD1D-47CB-9CEF-88CDC8D9A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F15FD-EEA1-40DB-822D-A558E3A4F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765173-BB5B-4136-A7D1-60E55820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C689B8-6874-4E5D-8CB4-8BBBA003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084452-CB93-486A-B3CA-927CB93D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2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7272E-CB82-42B3-94A7-862F846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9215DA-1406-45A2-8E12-97A552EF4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EF33A2-8CB4-48A0-ACE3-6263EB934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39E649-B5F9-4B56-85B6-87276E25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A601B2-5F9C-4361-9999-0B6DE189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5A44A-EA22-41B9-B69D-7ECC5412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0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8B94A8-8CAD-4EE0-AA04-5E68432D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FD4167-1F31-4788-B458-58A6F21A3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99813-39DB-4B5B-8CB3-0FF797A1D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CFCA5-0EC8-463B-930B-1C44315956E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93362-1CFF-444F-A4D5-C80A47A01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62CFD-942B-484D-B942-957565802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29F1-DC28-48BA-98ED-CD395D8150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Excel_____5.xlsx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9.emf"/><Relationship Id="rId3" Type="http://schemas.openxmlformats.org/officeDocument/2006/relationships/oleObject" Target="../embeddings/oleObject2.bin"/><Relationship Id="rId21" Type="http://schemas.openxmlformats.org/officeDocument/2006/relationships/image" Target="../media/image21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6.e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emf"/><Relationship Id="rId20" Type="http://schemas.openxmlformats.org/officeDocument/2006/relationships/image" Target="../media/image20.png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3.png"/><Relationship Id="rId4" Type="http://schemas.openxmlformats.org/officeDocument/2006/relationships/image" Target="../media/image12.emf"/><Relationship Id="rId9" Type="http://schemas.openxmlformats.org/officeDocument/2006/relationships/image" Target="../media/image15.emf"/><Relationship Id="rId14" Type="http://schemas.openxmlformats.org/officeDocument/2006/relationships/image" Target="../media/image17.emf"/><Relationship Id="rId2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17224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Term-document matrix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705029"/>
              </p:ext>
            </p:extLst>
          </p:nvPr>
        </p:nvGraphicFramePr>
        <p:xfrm>
          <a:off x="1569777" y="2908720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9777" y="2908720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27218" y="3354525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951218" y="3354525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3952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612666"/>
            <a:ext cx="10737501" cy="4401095"/>
          </a:xfrm>
        </p:spPr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6279256" y="1246958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45556" y="1669741"/>
            <a:ext cx="2749064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267794"/>
              </p:ext>
            </p:extLst>
          </p:nvPr>
        </p:nvGraphicFramePr>
        <p:xfrm>
          <a:off x="838199" y="2928816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2928816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25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6400" y="1803400"/>
            <a:ext cx="11379200" cy="444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smtClean="0"/>
              <a:t>Two </a:t>
            </a:r>
            <a:r>
              <a:rPr lang="en-US" sz="3733" b="1" smtClean="0"/>
              <a:t>words</a:t>
            </a:r>
            <a:r>
              <a:rPr lang="en-US" sz="3733" smtClean="0"/>
              <a:t> are similar if their vectors are similar</a:t>
            </a:r>
            <a:endParaRPr lang="en-US" smtClean="0"/>
          </a:p>
          <a:p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7258"/>
              </p:ext>
            </p:extLst>
          </p:nvPr>
        </p:nvGraphicFramePr>
        <p:xfrm>
          <a:off x="838200" y="2737898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737898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rot="16200000">
            <a:off x="6441184" y="1604616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426201" y="1112296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52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Term-context matrix for word similarity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7324968" y="8262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rot="16200000">
            <a:off x="7309984" y="-32378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0934"/>
              </p:ext>
            </p:extLst>
          </p:nvPr>
        </p:nvGraphicFramePr>
        <p:xfrm>
          <a:off x="578981" y="290202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981" y="290202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7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4571" r="-3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3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75" t="-7947" b="-19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Worksheet" r:id="rId5" imgW="7734300" imgH="4648200" progId="Excel.Sheet.12">
                  <p:embed/>
                </p:oleObj>
              </mc:Choice>
              <mc:Fallback>
                <p:oleObj name="Worksheet" r:id="rId5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90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84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63191" y="347601"/>
            <a:ext cx="9956800" cy="48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7785" y="830201"/>
            <a:ext cx="4321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5530" y="1542143"/>
            <a:ext cx="11785600" cy="49276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 smtClean="0"/>
              <a:t>First-order co-occurrence (</a:t>
            </a:r>
            <a:r>
              <a:rPr lang="en-US" sz="3733" b="1" dirty="0" smtClean="0"/>
              <a:t>syntagmatic</a:t>
            </a:r>
            <a:r>
              <a:rPr lang="en-US" sz="3733" dirty="0" smtClean="0"/>
              <a:t> </a:t>
            </a:r>
            <a:r>
              <a:rPr lang="en-US" sz="3733" b="1" dirty="0" smtClean="0"/>
              <a:t>association</a:t>
            </a:r>
            <a:r>
              <a:rPr lang="en-US" sz="3733" dirty="0" smtClean="0"/>
              <a:t>):</a:t>
            </a:r>
          </a:p>
          <a:p>
            <a:pPr lvl="1"/>
            <a:r>
              <a:rPr lang="en-US" sz="3200" dirty="0" smtClean="0"/>
              <a:t>They are typically nearby each other. </a:t>
            </a:r>
          </a:p>
          <a:p>
            <a:pPr lvl="1"/>
            <a:r>
              <a:rPr lang="en-US" sz="3200" i="1" dirty="0" smtClean="0"/>
              <a:t>wrote </a:t>
            </a:r>
            <a:r>
              <a:rPr lang="en-US" sz="3200" dirty="0" smtClean="0"/>
              <a:t>is a first-order associate of </a:t>
            </a:r>
            <a:r>
              <a:rPr lang="en-US" sz="3200" i="1" dirty="0" smtClean="0"/>
              <a:t>book </a:t>
            </a:r>
            <a:r>
              <a:rPr lang="en-US" sz="3200" dirty="0" smtClean="0"/>
              <a:t>or </a:t>
            </a:r>
            <a:r>
              <a:rPr lang="en-US" sz="3200" i="1" dirty="0" smtClean="0"/>
              <a:t>poem</a:t>
            </a:r>
            <a:r>
              <a:rPr lang="en-US" sz="3200" dirty="0" smtClean="0"/>
              <a:t>. </a:t>
            </a:r>
          </a:p>
          <a:p>
            <a:r>
              <a:rPr lang="en-US" sz="3733" dirty="0" smtClean="0"/>
              <a:t>Second-order co-occurrence (</a:t>
            </a:r>
            <a:r>
              <a:rPr lang="en-US" sz="3733" b="1" dirty="0" smtClean="0"/>
              <a:t>paradigmatic association</a:t>
            </a:r>
            <a:r>
              <a:rPr lang="en-US" sz="3733" dirty="0" smtClean="0"/>
              <a:t>): </a:t>
            </a:r>
          </a:p>
          <a:p>
            <a:pPr lvl="1"/>
            <a:r>
              <a:rPr lang="en-US" sz="3200" dirty="0" smtClean="0"/>
              <a:t>They have similar neighbors. </a:t>
            </a:r>
          </a:p>
          <a:p>
            <a:pPr lvl="1"/>
            <a:r>
              <a:rPr lang="en-US" sz="3200" i="1" dirty="0" smtClean="0"/>
              <a:t>wrote </a:t>
            </a:r>
            <a:r>
              <a:rPr lang="en-US" sz="3200" dirty="0" smtClean="0"/>
              <a:t>is a second-order associate of words like </a:t>
            </a:r>
            <a:r>
              <a:rPr lang="en-US" sz="3200" i="1" dirty="0" smtClean="0"/>
              <a:t>said </a:t>
            </a:r>
            <a:r>
              <a:rPr lang="en-US" sz="3200" dirty="0" smtClean="0"/>
              <a:t>or </a:t>
            </a:r>
            <a:r>
              <a:rPr lang="en-US" sz="3200" i="1" dirty="0" smtClean="0"/>
              <a:t>remarked</a:t>
            </a:r>
            <a:r>
              <a:rPr lang="en-US" sz="3200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8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763297" y="2413000"/>
            <a:ext cx="9123903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202491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51" y="3367039"/>
            <a:ext cx="9185309" cy="11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4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75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Dot product is </a:t>
            </a:r>
            <a:r>
              <a:rPr lang="en-US" dirty="0" smtClean="0"/>
              <a:t>larger </a:t>
            </a:r>
            <a:r>
              <a:rPr lang="en-US" dirty="0" smtClean="0"/>
              <a:t>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4" y="1383602"/>
            <a:ext cx="9441873" cy="11938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01956"/>
            <a:ext cx="2133600" cy="14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39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9" y="2212032"/>
            <a:ext cx="1117600" cy="1296416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44" y="446465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1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BF6E8-240A-478B-B061-975BD844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8FAA3-9C27-4027-88AB-4BA1C084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0405"/>
            <a:ext cx="10515600" cy="1903985"/>
          </a:xfrm>
        </p:spPr>
        <p:txBody>
          <a:bodyPr>
            <a:normAutofit lnSpcReduction="10000"/>
          </a:bodyPr>
          <a:lstStyle/>
          <a:p>
            <a:r>
              <a:rPr lang="en-US" altLang="ko-KR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altLang="ko-KR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altLang="ko-KR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altLang="ko-KR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altLang="ko-KR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altLang="ko-KR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altLang="ko-KR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altLang="ko-KR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altLang="ko-KR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altLang="ko-KR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altLang="ko-KR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altLang="ko-KR" sz="3733" dirty="0">
                <a:latin typeface="Calibri (Body)"/>
                <a:cs typeface="Calibri (Body)"/>
              </a:rPr>
              <a:t>Cos(</a:t>
            </a:r>
            <a:r>
              <a:rPr lang="en-US" altLang="ko-KR" sz="3733" i="1" dirty="0" err="1">
                <a:latin typeface="Calibri (Body)"/>
                <a:cs typeface="Calibri (Body)"/>
              </a:rPr>
              <a:t>v,w</a:t>
            </a:r>
            <a:r>
              <a:rPr lang="en-US" altLang="ko-KR" sz="3733" dirty="0">
                <a:latin typeface="Calibri (Body)"/>
                <a:cs typeface="Calibri (Body)"/>
              </a:rPr>
              <a:t>) is the cosine similarity of </a:t>
            </a:r>
            <a:r>
              <a:rPr lang="en-US" altLang="ko-KR" sz="3733" i="1" dirty="0">
                <a:latin typeface="Calibri (Body)"/>
                <a:cs typeface="Calibri (Body)"/>
              </a:rPr>
              <a:t>v</a:t>
            </a:r>
            <a:r>
              <a:rPr lang="en-US" altLang="ko-KR" sz="3733" dirty="0">
                <a:latin typeface="Calibri (Body)"/>
                <a:cs typeface="Calibri (Body)"/>
              </a:rPr>
              <a:t> and </a:t>
            </a:r>
            <a:r>
              <a:rPr lang="en-US" altLang="ko-KR" sz="3733" i="1" dirty="0">
                <a:latin typeface="Calibri (Body)"/>
                <a:cs typeface="Calibri (Body)"/>
              </a:rPr>
              <a:t>w</a:t>
            </a:r>
            <a:endParaRPr lang="en-US" altLang="ko-KR" dirty="0">
              <a:latin typeface="Calibri (Body)"/>
              <a:cs typeface="Calibri (Body)"/>
            </a:endParaRPr>
          </a:p>
          <a:p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5427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2082558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6" name="Line Callout 2 5"/>
          <p:cNvSpPr>
            <a:spLocks/>
          </p:cNvSpPr>
          <p:nvPr/>
        </p:nvSpPr>
        <p:spPr bwMode="auto">
          <a:xfrm>
            <a:off x="5486401" y="1653618"/>
            <a:ext cx="2046458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8" name="Straight Arrow Connector 12"/>
          <p:cNvCxnSpPr>
            <a:cxnSpLocks noChangeShapeType="1"/>
          </p:cNvCxnSpPr>
          <p:nvPr/>
        </p:nvCxnSpPr>
        <p:spPr bwMode="auto">
          <a:xfrm>
            <a:off x="9040285" y="558204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9" name="Straight Arrow Connector 13"/>
          <p:cNvCxnSpPr>
            <a:cxnSpLocks noChangeShapeType="1"/>
          </p:cNvCxnSpPr>
          <p:nvPr/>
        </p:nvCxnSpPr>
        <p:spPr bwMode="auto">
          <a:xfrm>
            <a:off x="10474692" y="5577214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405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8FAA3-9C27-4027-88AB-4BA1C084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652859"/>
            <a:ext cx="6175550" cy="4401095"/>
          </a:xfrm>
        </p:spPr>
        <p:txBody>
          <a:bodyPr/>
          <a:lstStyle/>
          <a:p>
            <a:r>
              <a:rPr lang="en-US" altLang="ko-KR" dirty="0"/>
              <a:t>-1: vectors point in opposite directions </a:t>
            </a:r>
          </a:p>
          <a:p>
            <a:r>
              <a:rPr lang="en-US" altLang="ko-KR" dirty="0"/>
              <a:t>+1:  vectors point in same directions</a:t>
            </a:r>
          </a:p>
          <a:p>
            <a:r>
              <a:rPr lang="en-US" altLang="ko-KR" dirty="0"/>
              <a:t>0: vectors are orthogonal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6995327" y="1652859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337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406401" y="2575984"/>
            <a:ext cx="10515600" cy="431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cosine(</a:t>
            </a:r>
            <a:r>
              <a:rPr lang="en-US" sz="2400" dirty="0" err="1" smtClean="0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823481"/>
              </p:ext>
            </p:extLst>
          </p:nvPr>
        </p:nvGraphicFramePr>
        <p:xfrm>
          <a:off x="204353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2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53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472357"/>
              </p:ext>
            </p:extLst>
          </p:nvPr>
        </p:nvGraphicFramePr>
        <p:xfrm>
          <a:off x="6002274" y="321426"/>
          <a:ext cx="58928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472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large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computer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apricot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digital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information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730809"/>
              </p:ext>
            </p:extLst>
          </p:nvPr>
        </p:nvGraphicFramePr>
        <p:xfrm>
          <a:off x="6103873" y="5037916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3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03873" y="5037916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185014"/>
              </p:ext>
            </p:extLst>
          </p:nvPr>
        </p:nvGraphicFramePr>
        <p:xfrm>
          <a:off x="6551525" y="4009077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4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1525" y="4009077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36513"/>
              </p:ext>
            </p:extLst>
          </p:nvPr>
        </p:nvGraphicFramePr>
        <p:xfrm>
          <a:off x="5558037" y="6202072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5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8037" y="6202072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985204"/>
              </p:ext>
            </p:extLst>
          </p:nvPr>
        </p:nvGraphicFramePr>
        <p:xfrm>
          <a:off x="4694555" y="5037916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6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4555" y="5037916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648016"/>
              </p:ext>
            </p:extLst>
          </p:nvPr>
        </p:nvGraphicFramePr>
        <p:xfrm>
          <a:off x="5087873" y="4590508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87873" y="4590508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997554"/>
              </p:ext>
            </p:extLst>
          </p:nvPr>
        </p:nvGraphicFramePr>
        <p:xfrm>
          <a:off x="4585827" y="5688668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5827" y="5688668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48922"/>
              </p:ext>
            </p:extLst>
          </p:nvPr>
        </p:nvGraphicFramePr>
        <p:xfrm>
          <a:off x="7729473" y="4692109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9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29473" y="4692109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458232"/>
              </p:ext>
            </p:extLst>
          </p:nvPr>
        </p:nvGraphicFramePr>
        <p:xfrm>
          <a:off x="7619082" y="5809765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0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19082" y="5809765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7"/>
          <p:cNvGrpSpPr/>
          <p:nvPr/>
        </p:nvGrpSpPr>
        <p:grpSpPr>
          <a:xfrm>
            <a:off x="5884585" y="3519396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584260" y="4508263"/>
                  <a:ext cx="10131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1013162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3620" r="-3620"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932364" y="4049842"/>
                <a:ext cx="166199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64" y="4049842"/>
                <a:ext cx="1661993" cy="4128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211908" y="3655959"/>
                <a:ext cx="2274854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08" y="3655959"/>
                <a:ext cx="2274854" cy="7634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002208" y="6217812"/>
                <a:ext cx="166199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08" y="6217812"/>
                <a:ext cx="1661993" cy="41287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9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2" y="1834662"/>
            <a:ext cx="8060267" cy="4709915"/>
          </a:xfrm>
          <a:prstGeom prst="rect">
            <a:avLst/>
          </a:prstGeom>
          <a:noFill/>
        </p:spPr>
      </p:pic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673520"/>
              </p:ext>
            </p:extLst>
          </p:nvPr>
        </p:nvGraphicFramePr>
        <p:xfrm>
          <a:off x="7315200" y="1498600"/>
          <a:ext cx="4165600" cy="253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large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apricot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digital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information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04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96613" cy="9229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13" y="167775"/>
            <a:ext cx="4821185" cy="6042845"/>
          </a:xfrm>
        </p:spPr>
      </p:pic>
    </p:spTree>
    <p:extLst>
      <p:ext uri="{BB962C8B-B14F-4D97-AF65-F5344CB8AC3E}">
        <p14:creationId xmlns:p14="http://schemas.microsoft.com/office/powerpoint/2010/main" val="277338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pic>
        <p:nvPicPr>
          <p:cNvPr id="5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3163"/>
            <a:ext cx="9059333" cy="450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408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82910" y="2413000"/>
            <a:ext cx="920429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03443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8FAA3-9C27-4027-88AB-4BA1C0846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Zellig</a:t>
            </a:r>
            <a:r>
              <a:rPr lang="en-US" altLang="ko-KR" dirty="0"/>
              <a:t> Harris (1968)</a:t>
            </a:r>
          </a:p>
          <a:p>
            <a:pPr marL="609585" lvl="1" indent="0">
              <a:buNone/>
            </a:pPr>
            <a:r>
              <a:rPr lang="en-US" altLang="ko-KR" sz="3200" dirty="0"/>
              <a:t>“The meaning of entities, and the meaning of grammatical relations among them, is related to the restriction of combinations of these entities relative to other entities”</a:t>
            </a:r>
          </a:p>
          <a:p>
            <a:r>
              <a:rPr lang="en-US" altLang="ko-KR" b="1" dirty="0"/>
              <a:t>Two words are similar if they have similar syntactic contexts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0000FF"/>
                </a:solidFill>
              </a:rPr>
              <a:t>Duty</a:t>
            </a:r>
            <a:r>
              <a:rPr lang="en-US" altLang="ko-KR" b="1" dirty="0"/>
              <a:t>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00FF"/>
                </a:solidFill>
              </a:rPr>
              <a:t>responsibility </a:t>
            </a:r>
            <a:r>
              <a:rPr lang="en-US" altLang="ko-KR" dirty="0"/>
              <a:t>have similar syntactic distribution: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syntax to define a word’s context</a:t>
            </a:r>
            <a:endParaRPr lang="en-US" dirty="0"/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01778"/>
              </p:ext>
            </p:extLst>
          </p:nvPr>
        </p:nvGraphicFramePr>
        <p:xfrm>
          <a:off x="428206" y="4814632"/>
          <a:ext cx="11480800" cy="18897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316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4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7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Modified by adjectives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additional, administrative, assumed, collective, congressional, constitutional …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7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Objects of verbs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assert, assign, assume, attend to, avoid, become, breach..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95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pic>
        <p:nvPicPr>
          <p:cNvPr id="5" name="Picture 4" descr="lsamainfram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5110" y="1401884"/>
            <a:ext cx="6867198" cy="4994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48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6437" y="-51908"/>
            <a:ext cx="10740851" cy="922987"/>
          </a:xfrm>
        </p:spPr>
        <p:txBody>
          <a:bodyPr>
            <a:normAutofit fontScale="90000"/>
          </a:bodyPr>
          <a:lstStyle/>
          <a:p>
            <a:r>
              <a:rPr lang="en-US" sz="3467" dirty="0"/>
              <a:t>Co-occurrence vectors based on syntactic dependencies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3746" y="826618"/>
            <a:ext cx="908588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 err="1"/>
              <a:t>Dekang</a:t>
            </a:r>
            <a:r>
              <a:rPr lang="en-US" sz="2133" dirty="0"/>
              <a:t> Lin, 1998 “Automatic Retrieval and Clustering of Similar Words”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406400" y="1701800"/>
            <a:ext cx="11765139" cy="444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Each dimension: a context word in one of R grammatical relations</a:t>
            </a:r>
          </a:p>
          <a:p>
            <a:pPr lvl="1">
              <a:lnSpc>
                <a:spcPct val="80000"/>
              </a:lnSpc>
            </a:pPr>
            <a:r>
              <a:rPr lang="en-US" smtClean="0"/>
              <a:t>Subject-of- “absorb”</a:t>
            </a:r>
          </a:p>
          <a:p>
            <a:pPr>
              <a:lnSpc>
                <a:spcPct val="80000"/>
              </a:lnSpc>
            </a:pPr>
            <a:r>
              <a:rPr lang="en-US" smtClean="0"/>
              <a:t>Instead of a vector of </a:t>
            </a:r>
            <a:r>
              <a:rPr lang="en-US" i="1" smtClean="0"/>
              <a:t>|V| </a:t>
            </a:r>
            <a:r>
              <a:rPr lang="en-US" smtClean="0"/>
              <a:t>features, a vector of </a:t>
            </a:r>
            <a:r>
              <a:rPr lang="en-US" i="1" smtClean="0"/>
              <a:t>R|V|</a:t>
            </a:r>
          </a:p>
          <a:p>
            <a:r>
              <a:rPr lang="en-US" smtClean="0"/>
              <a:t>Example: counts for the word </a:t>
            </a:r>
            <a:r>
              <a:rPr lang="en-US" i="1" smtClean="0"/>
              <a:t>cell</a:t>
            </a:r>
            <a:r>
              <a:rPr lang="en-US" smtClean="0"/>
              <a:t> :</a:t>
            </a:r>
            <a:endParaRPr lang="en-US" dirty="0" smtClean="0"/>
          </a:p>
        </p:txBody>
      </p:sp>
      <p:pic>
        <p:nvPicPr>
          <p:cNvPr id="7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5661" y="3363241"/>
            <a:ext cx="9762405" cy="304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9808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Syntactic dependencies for dimensions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(</a:t>
            </a:r>
            <a:r>
              <a:rPr lang="en-US" dirty="0" err="1" smtClean="0"/>
              <a:t>Padó</a:t>
            </a:r>
            <a:r>
              <a:rPr lang="en-US" dirty="0" smtClean="0"/>
              <a:t> and </a:t>
            </a:r>
            <a:r>
              <a:rPr lang="en-US" dirty="0" err="1" smtClean="0"/>
              <a:t>Lapata</a:t>
            </a:r>
            <a:r>
              <a:rPr lang="en-US" dirty="0" smtClean="0"/>
              <a:t> 2007):</a:t>
            </a:r>
          </a:p>
          <a:p>
            <a:pPr lvl="1"/>
            <a:r>
              <a:rPr lang="en-US" dirty="0" smtClean="0"/>
              <a:t>Instead of having a |V| x R|V| matrix</a:t>
            </a:r>
          </a:p>
          <a:p>
            <a:pPr lvl="1"/>
            <a:r>
              <a:rPr lang="en-US" dirty="0" smtClean="0"/>
              <a:t>Have a |V| x |V| matrix</a:t>
            </a:r>
          </a:p>
          <a:p>
            <a:pPr lvl="1"/>
            <a:r>
              <a:rPr lang="en-US" dirty="0" smtClean="0"/>
              <a:t>But the co-occurrence counts aren’t just counts of words in a window</a:t>
            </a:r>
          </a:p>
          <a:p>
            <a:pPr lvl="1"/>
            <a:r>
              <a:rPr lang="en-US" dirty="0" smtClean="0"/>
              <a:t>But counts of words that occur in one of R dependencies (subject, object,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So M(“</a:t>
            </a:r>
            <a:r>
              <a:rPr lang="en-US" dirty="0" err="1" smtClean="0"/>
              <a:t>cell”,”absorb</a:t>
            </a:r>
            <a:r>
              <a:rPr lang="en-US" dirty="0" smtClean="0"/>
              <a:t>”) = count(</a:t>
            </a:r>
            <a:r>
              <a:rPr lang="en-US" dirty="0" err="1" smtClean="0"/>
              <a:t>subj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pobj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)), 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1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to PPMI for measuring association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tf-idf</a:t>
            </a:r>
            <a:r>
              <a:rPr lang="en-US" dirty="0" smtClean="0"/>
              <a:t>  (that’s a hyphen not a minus sign)</a:t>
            </a:r>
          </a:p>
          <a:p>
            <a:r>
              <a:rPr lang="en-US" dirty="0" smtClean="0"/>
              <a:t>The combination of two factors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Term frequency </a:t>
            </a:r>
            <a:r>
              <a:rPr lang="en-US" dirty="0" smtClean="0"/>
              <a:t>(</a:t>
            </a:r>
            <a:r>
              <a:rPr lang="en-US" dirty="0" err="1" smtClean="0"/>
              <a:t>Luhn</a:t>
            </a:r>
            <a:r>
              <a:rPr lang="en-US" dirty="0" smtClean="0"/>
              <a:t> 1957): frequency of the word (can be logged)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Inverse document frequency </a:t>
            </a:r>
            <a:r>
              <a:rPr lang="en-US" dirty="0" smtClean="0"/>
              <a:t>(IDF) (</a:t>
            </a:r>
            <a:r>
              <a:rPr lang="en-US" dirty="0" err="1" smtClean="0"/>
              <a:t>Sparck</a:t>
            </a:r>
            <a:r>
              <a:rPr lang="en-US" dirty="0" smtClean="0"/>
              <a:t> Jones 1972)</a:t>
            </a:r>
          </a:p>
          <a:p>
            <a:pPr lvl="2"/>
            <a:r>
              <a:rPr lang="en-US" dirty="0"/>
              <a:t>N is the total number of documents</a:t>
            </a:r>
          </a:p>
          <a:p>
            <a:pPr lvl="2"/>
            <a:r>
              <a:rPr lang="en-US" dirty="0" err="1"/>
              <a:t>df</a:t>
            </a:r>
            <a:r>
              <a:rPr lang="en-US" sz="4267" baseline="-25000" dirty="0" err="1"/>
              <a:t>i</a:t>
            </a:r>
            <a:r>
              <a:rPr lang="en-US" dirty="0"/>
              <a:t> = “document frequency of word </a:t>
            </a:r>
            <a:r>
              <a:rPr lang="en-US" i="1" dirty="0" err="1" smtClean="0"/>
              <a:t>i</a:t>
            </a:r>
            <a:r>
              <a:rPr lang="en-US" dirty="0" smtClean="0"/>
              <a:t>”</a:t>
            </a:r>
            <a:endParaRPr lang="en-US" dirty="0"/>
          </a:p>
          <a:p>
            <a:pPr lvl="2"/>
            <a:r>
              <a:rPr lang="en-US" dirty="0"/>
              <a:t>    </a:t>
            </a:r>
            <a:r>
              <a:rPr lang="en-US" dirty="0" smtClean="0"/>
              <a:t> = </a:t>
            </a:r>
            <a:r>
              <a:rPr lang="en-US" dirty="0"/>
              <a:t># of documents with word </a:t>
            </a:r>
            <a:r>
              <a:rPr lang="en-US" i="1" dirty="0" err="1" smtClean="0"/>
              <a:t>i</a:t>
            </a:r>
            <a:endParaRPr lang="en-US" i="1" dirty="0" smtClean="0"/>
          </a:p>
          <a:p>
            <a:pPr lvl="1"/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3733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i="1" dirty="0" smtClean="0"/>
              <a:t> = word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/>
              <a:t> in document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  <a:p>
            <a:pPr marL="609585" lvl="1" indent="0">
              <a:buNone/>
            </a:pPr>
            <a:r>
              <a:rPr lang="en-US" sz="4000" i="1" dirty="0"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4000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40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4000" i="1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4000" i="1" dirty="0" err="1">
                <a:latin typeface="Times New Roman" charset="0"/>
                <a:ea typeface="Times New Roman" charset="0"/>
                <a:cs typeface="Times New Roman" charset="0"/>
              </a:rPr>
              <a:t>tf</a:t>
            </a:r>
            <a:r>
              <a:rPr lang="en-US" sz="400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4000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i="1" dirty="0" err="1">
                <a:latin typeface="Times New Roman" charset="0"/>
                <a:ea typeface="Times New Roman" charset="0"/>
                <a:cs typeface="Times New Roman" charset="0"/>
              </a:rPr>
              <a:t>idf</a:t>
            </a:r>
            <a:r>
              <a:rPr lang="en-US" sz="42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40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168416"/>
              </p:ext>
            </p:extLst>
          </p:nvPr>
        </p:nvGraphicFramePr>
        <p:xfrm>
          <a:off x="7187921" y="3634433"/>
          <a:ext cx="26416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87921" y="3634433"/>
                        <a:ext cx="26416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0662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f-idf</a:t>
            </a:r>
            <a:r>
              <a:rPr lang="en-US" dirty="0" smtClean="0"/>
              <a:t> not generally used for word-word similarity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is by far the most common weighting when we are considering the relationship of words to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7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Dense Vectors </a:t>
            </a:r>
          </a:p>
        </p:txBody>
      </p:sp>
    </p:spTree>
    <p:extLst>
      <p:ext uri="{BB962C8B-B14F-4D97-AF65-F5344CB8AC3E}">
        <p14:creationId xmlns:p14="http://schemas.microsoft.com/office/powerpoint/2010/main" val="244463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versus dense vectors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PPMI vectors are</a:t>
            </a:r>
          </a:p>
          <a:p>
            <a:pPr lvl="1"/>
            <a:r>
              <a:rPr lang="en-US" sz="3200" b="1" dirty="0"/>
              <a:t>long</a:t>
            </a:r>
            <a:r>
              <a:rPr lang="en-US" sz="3200" dirty="0"/>
              <a:t> (length |V|= 20,000 to 50,000)</a:t>
            </a:r>
          </a:p>
          <a:p>
            <a:pPr lvl="1"/>
            <a:r>
              <a:rPr lang="en-US" sz="3200" b="1" dirty="0"/>
              <a:t>sparse </a:t>
            </a:r>
            <a:r>
              <a:rPr lang="en-US" sz="3200" dirty="0"/>
              <a:t>(most elements are zero)</a:t>
            </a:r>
          </a:p>
          <a:p>
            <a:r>
              <a:rPr lang="en-US" sz="3733" dirty="0"/>
              <a:t>Alternative: learn vectors which are</a:t>
            </a:r>
          </a:p>
          <a:p>
            <a:pPr lvl="1"/>
            <a:r>
              <a:rPr lang="en-US" sz="3200" b="1" dirty="0"/>
              <a:t>short</a:t>
            </a:r>
            <a:r>
              <a:rPr lang="en-US" sz="3200" dirty="0"/>
              <a:t> (length 200-1000)</a:t>
            </a:r>
          </a:p>
          <a:p>
            <a:pPr lvl="1"/>
            <a:r>
              <a:rPr lang="en-US" sz="3200" b="1" dirty="0"/>
              <a:t>dense</a:t>
            </a:r>
            <a:r>
              <a:rPr lang="en-US" sz="3200" dirty="0"/>
              <a:t> (most elements are non-zero)</a:t>
            </a:r>
          </a:p>
        </p:txBody>
      </p:sp>
    </p:spTree>
    <p:extLst>
      <p:ext uri="{BB962C8B-B14F-4D97-AF65-F5344CB8AC3E}">
        <p14:creationId xmlns:p14="http://schemas.microsoft.com/office/powerpoint/2010/main" val="3929316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versus dense vectors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dense vectors?</a:t>
            </a:r>
          </a:p>
          <a:p>
            <a:pPr lvl="1"/>
            <a:r>
              <a:rPr lang="en-US" sz="3200" dirty="0"/>
              <a:t>Short vectors may be easier to use as features in machine learning (less weights to tune)</a:t>
            </a:r>
          </a:p>
          <a:p>
            <a:pPr lvl="1"/>
            <a:r>
              <a:rPr lang="en-US" sz="3200" dirty="0"/>
              <a:t>Dense vectors may generalize better than storing explicit counts</a:t>
            </a:r>
          </a:p>
          <a:p>
            <a:pPr lvl="1"/>
            <a:r>
              <a:rPr lang="en-US" sz="3200" dirty="0"/>
              <a:t>They may do better at capturing synonymy:</a:t>
            </a:r>
          </a:p>
          <a:p>
            <a:pPr lvl="2"/>
            <a:r>
              <a:rPr lang="en-US" sz="3200" i="1" dirty="0"/>
              <a:t>car</a:t>
            </a:r>
            <a:r>
              <a:rPr lang="en-US" sz="3200" dirty="0"/>
              <a:t> and </a:t>
            </a:r>
            <a:r>
              <a:rPr lang="en-US" sz="3200" i="1" dirty="0"/>
              <a:t>automobile</a:t>
            </a:r>
            <a:r>
              <a:rPr lang="en-US" sz="3200" dirty="0"/>
              <a:t> are synonyms; but are represented as distinct dimensions; this fails to capture similarity between a word with </a:t>
            </a:r>
            <a:r>
              <a:rPr lang="en-US" sz="3200" i="1" dirty="0"/>
              <a:t>car</a:t>
            </a:r>
            <a:r>
              <a:rPr lang="en-US" sz="3200" dirty="0"/>
              <a:t> as a neighbor and a word with </a:t>
            </a:r>
            <a:r>
              <a:rPr lang="en-US" sz="3200" i="1" dirty="0"/>
              <a:t>automobile</a:t>
            </a:r>
            <a:r>
              <a:rPr lang="en-US" sz="3200" dirty="0"/>
              <a:t> as a neighbor</a:t>
            </a:r>
          </a:p>
        </p:txBody>
      </p:sp>
    </p:spTree>
    <p:extLst>
      <p:ext uri="{BB962C8B-B14F-4D97-AF65-F5344CB8AC3E}">
        <p14:creationId xmlns:p14="http://schemas.microsoft.com/office/powerpoint/2010/main" val="1625974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methods for getting short dense vectors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Singular Value Decomposition (SVD)</a:t>
            </a:r>
          </a:p>
          <a:p>
            <a:pPr lvl="1"/>
            <a:r>
              <a:rPr lang="en-US" sz="3200" dirty="0"/>
              <a:t>A special case of this is called LSA – Latent Semantic Analysis</a:t>
            </a:r>
          </a:p>
          <a:p>
            <a:r>
              <a:rPr lang="en-US" sz="3733" dirty="0"/>
              <a:t>“Neural Language Model”-inspired predictive models</a:t>
            </a:r>
          </a:p>
          <a:p>
            <a:pPr lvl="1"/>
            <a:r>
              <a:rPr lang="en-US" sz="3200" dirty="0"/>
              <a:t>skip-grams and CBOW</a:t>
            </a:r>
          </a:p>
          <a:p>
            <a:r>
              <a:rPr lang="en-US" sz="3733" dirty="0"/>
              <a:t>Brown clustering</a:t>
            </a:r>
          </a:p>
        </p:txBody>
      </p:sp>
    </p:spTree>
    <p:extLst>
      <p:ext uri="{BB962C8B-B14F-4D97-AF65-F5344CB8AC3E}">
        <p14:creationId xmlns:p14="http://schemas.microsoft.com/office/powerpoint/2010/main" val="1384585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69960" y="2413000"/>
            <a:ext cx="9817240" cy="1727200"/>
          </a:xfrm>
        </p:spPr>
        <p:txBody>
          <a:bodyPr>
            <a:normAutofit fontScale="925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1254308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Prediction-based models:</a:t>
            </a:r>
            <a:br>
              <a:rPr lang="en-US" dirty="0" smtClean="0"/>
            </a:br>
            <a:r>
              <a:rPr lang="en-US" dirty="0" smtClean="0"/>
              <a:t>An alternative way to get dense vectors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/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 smtClean="0"/>
              <a:t>Learn </a:t>
            </a:r>
            <a:r>
              <a:rPr lang="en-US" dirty="0" err="1" smtClean="0"/>
              <a:t>embeddings</a:t>
            </a:r>
            <a:r>
              <a:rPr lang="en-US" dirty="0" smtClean="0"/>
              <a:t> as part </a:t>
            </a:r>
            <a:r>
              <a:rPr lang="en-US" dirty="0"/>
              <a:t>of the process of word </a:t>
            </a:r>
            <a:r>
              <a:rPr lang="en-US" dirty="0" smtClean="0"/>
              <a:t>prediction.</a:t>
            </a:r>
          </a:p>
          <a:p>
            <a:r>
              <a:rPr lang="en-US" dirty="0" smtClean="0"/>
              <a:t>Train a neural </a:t>
            </a:r>
            <a:r>
              <a:rPr lang="en-US" dirty="0"/>
              <a:t>network to predict neighboring </a:t>
            </a:r>
            <a:r>
              <a:rPr lang="en-US" dirty="0" smtClean="0"/>
              <a:t>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</a:t>
            </a:r>
            <a:r>
              <a:rPr lang="en-US" b="1" dirty="0" smtClean="0"/>
              <a:t>models</a:t>
            </a:r>
            <a:r>
              <a:rPr lang="en-US" dirty="0" smtClean="0"/>
              <a:t>.</a:t>
            </a:r>
            <a:endParaRPr lang="en-US" dirty="0"/>
          </a:p>
          <a:p>
            <a:pPr marL="914377" lvl="2" indent="-457189"/>
            <a:r>
              <a:rPr lang="en-US" dirty="0" smtClean="0"/>
              <a:t>In so doing, learn </a:t>
            </a:r>
            <a:r>
              <a:rPr lang="en-US" dirty="0"/>
              <a:t>dense </a:t>
            </a:r>
            <a:r>
              <a:rPr lang="en-US" dirty="0" err="1"/>
              <a:t>embeddings</a:t>
            </a:r>
            <a:r>
              <a:rPr lang="en-US" dirty="0"/>
              <a:t> for the words in the training corpus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Fast, easy to train (much faster than SVD)</a:t>
            </a:r>
          </a:p>
          <a:p>
            <a:pPr lvl="1"/>
            <a:r>
              <a:rPr lang="en-US" dirty="0" smtClean="0"/>
              <a:t>Available online in 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Including sets of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5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53" y="2300774"/>
            <a:ext cx="6165893" cy="3730624"/>
          </a:xfr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68027" y="1563610"/>
            <a:ext cx="554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0712" y="1656746"/>
            <a:ext cx="3946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Kaufmann Clark 2013</a:t>
            </a:r>
          </a:p>
          <a:p>
            <a:endParaRPr lang="en-US" sz="2400" dirty="0"/>
          </a:p>
        </p:txBody>
      </p:sp>
      <p:graphicFrame>
        <p:nvGraphicFramePr>
          <p:cNvPr id="13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472235"/>
              </p:ext>
            </p:extLst>
          </p:nvPr>
        </p:nvGraphicFramePr>
        <p:xfrm>
          <a:off x="-487904" y="2300774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665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Skip-grams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Predict each neighboring word </a:t>
            </a:r>
          </a:p>
          <a:p>
            <a:pPr lvl="1"/>
            <a:r>
              <a:rPr lang="en-US" sz="3200" dirty="0"/>
              <a:t>in a context window of 2</a:t>
            </a:r>
            <a:r>
              <a:rPr lang="en-US" sz="3200" i="1" dirty="0"/>
              <a:t>C </a:t>
            </a:r>
            <a:r>
              <a:rPr lang="en-US" sz="3200" dirty="0"/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62" y="4593492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5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Skip-grams learn 2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for each 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6400" y="1803400"/>
            <a:ext cx="8128000" cy="444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input embedding </a:t>
            </a:r>
            <a:r>
              <a:rPr lang="en-US" i="1" smtClean="0"/>
              <a:t>v, </a:t>
            </a:r>
            <a:r>
              <a:rPr lang="en-US" smtClean="0"/>
              <a:t>in the input matrix </a:t>
            </a:r>
            <a:r>
              <a:rPr lang="en-US" i="1" smtClean="0"/>
              <a:t>W</a:t>
            </a:r>
          </a:p>
          <a:p>
            <a:r>
              <a:rPr lang="en-US" smtClean="0"/>
              <a:t>Column </a:t>
            </a:r>
            <a:r>
              <a:rPr lang="en-US" i="1" smtClean="0"/>
              <a:t>i</a:t>
            </a:r>
            <a:r>
              <a:rPr lang="en-US" smtClean="0"/>
              <a:t> of the input matrix </a:t>
            </a:r>
            <a:r>
              <a:rPr lang="en-US" i="1" smtClean="0"/>
              <a:t>W </a:t>
            </a:r>
            <a:r>
              <a:rPr lang="en-US" smtClean="0"/>
              <a:t>is the 1×</a:t>
            </a:r>
            <a:r>
              <a:rPr lang="en-US" i="1" smtClean="0"/>
              <a:t>d </a:t>
            </a:r>
            <a:r>
              <a:rPr lang="en-US" smtClean="0"/>
              <a:t>embedding </a:t>
            </a:r>
            <a:r>
              <a:rPr lang="en-US" i="1" smtClean="0"/>
              <a:t>v</a:t>
            </a:r>
            <a:r>
              <a:rPr lang="en-US" sz="4800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for word </a:t>
            </a:r>
            <a:r>
              <a:rPr lang="en-US" i="1" smtClean="0"/>
              <a:t>i </a:t>
            </a:r>
            <a:r>
              <a:rPr lang="en-US" smtClean="0"/>
              <a:t>in the vocabulary. </a:t>
            </a:r>
          </a:p>
          <a:p>
            <a:endParaRPr lang="en-US" i="1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smtClean="0"/>
              <a:t>output embedding </a:t>
            </a:r>
            <a:r>
              <a:rPr lang="en-US" i="1" smtClean="0"/>
              <a:t>v</a:t>
            </a:r>
            <a:r>
              <a:rPr lang="en-US" smtClean="0"/>
              <a:t>′, in output matrix W’</a:t>
            </a:r>
          </a:p>
          <a:p>
            <a:r>
              <a:rPr lang="en-US" smtClean="0"/>
              <a:t>Row </a:t>
            </a:r>
            <a:r>
              <a:rPr lang="en-US" i="1" smtClean="0"/>
              <a:t>i </a:t>
            </a:r>
            <a:r>
              <a:rPr lang="en-US" smtClean="0"/>
              <a:t>of the output matrix </a:t>
            </a:r>
            <a:r>
              <a:rPr lang="en-US" i="1" smtClean="0"/>
              <a:t>W</a:t>
            </a:r>
            <a:r>
              <a:rPr lang="en-US" smtClean="0"/>
              <a:t>′ is a </a:t>
            </a:r>
            <a:r>
              <a:rPr lang="en-US" i="1" smtClean="0"/>
              <a:t>d </a:t>
            </a:r>
            <a:r>
              <a:rPr lang="en-US" smtClean="0"/>
              <a:t>× 1 vector embedding </a:t>
            </a:r>
            <a:r>
              <a:rPr lang="en-US" i="1" smtClean="0"/>
              <a:t>v</a:t>
            </a:r>
            <a:r>
              <a:rPr lang="en-US" smtClean="0"/>
              <a:t>′</a:t>
            </a:r>
            <a:r>
              <a:rPr lang="en-US" sz="4800" i="1" baseline="-25000" smtClean="0"/>
              <a:t>i</a:t>
            </a:r>
            <a:r>
              <a:rPr lang="en-US" i="1" smtClean="0"/>
              <a:t> </a:t>
            </a:r>
            <a:r>
              <a:rPr lang="en-US" smtClean="0"/>
              <a:t>for word </a:t>
            </a:r>
            <a:r>
              <a:rPr lang="en-US" i="1" smtClean="0"/>
              <a:t>i </a:t>
            </a:r>
            <a:r>
              <a:rPr lang="en-US" smtClean="0"/>
              <a:t>in the vocabulary.</a:t>
            </a:r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0"/>
            <a:ext cx="2837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8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6400" y="1803400"/>
            <a:ext cx="11379200" cy="444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Walking through corpus pointing at word </a:t>
            </a:r>
            <a:r>
              <a:rPr lang="en-US" i="1" smtClean="0"/>
              <a:t>w</a:t>
            </a:r>
            <a:r>
              <a:rPr lang="en-US" smtClean="0"/>
              <a:t>(</a:t>
            </a:r>
            <a:r>
              <a:rPr lang="en-US" i="1" smtClean="0"/>
              <a:t>t</a:t>
            </a:r>
            <a:r>
              <a:rPr lang="en-US" smtClean="0"/>
              <a:t>), whose index in the vocabulary is </a:t>
            </a:r>
            <a:r>
              <a:rPr lang="en-US" i="1" smtClean="0"/>
              <a:t>j</a:t>
            </a:r>
            <a:r>
              <a:rPr lang="en-US" smtClean="0"/>
              <a:t>, so we’ll call it </a:t>
            </a:r>
            <a:r>
              <a:rPr lang="en-US" i="1" smtClean="0"/>
              <a:t>w</a:t>
            </a:r>
            <a:r>
              <a:rPr lang="en-US" sz="5333" i="1" baseline="-25000" smtClean="0"/>
              <a:t>j</a:t>
            </a:r>
            <a:r>
              <a:rPr lang="en-US" i="1" smtClean="0"/>
              <a:t> </a:t>
            </a:r>
            <a:r>
              <a:rPr lang="en-US" smtClean="0"/>
              <a:t>(1 &lt; </a:t>
            </a:r>
            <a:r>
              <a:rPr lang="en-US" i="1" smtClean="0"/>
              <a:t>j </a:t>
            </a:r>
            <a:r>
              <a:rPr lang="en-US" smtClean="0"/>
              <a:t>&lt; |</a:t>
            </a:r>
            <a:r>
              <a:rPr lang="en-US" i="1" smtClean="0"/>
              <a:t>V </a:t>
            </a:r>
            <a:r>
              <a:rPr lang="en-US" smtClean="0"/>
              <a:t>|). </a:t>
            </a:r>
          </a:p>
          <a:p>
            <a:r>
              <a:rPr lang="en-US" smtClean="0"/>
              <a:t>Let’s predict </a:t>
            </a:r>
            <a:r>
              <a:rPr lang="en-US" i="1" smtClean="0"/>
              <a:t>w</a:t>
            </a:r>
            <a:r>
              <a:rPr lang="en-US" smtClean="0"/>
              <a:t>(</a:t>
            </a:r>
            <a:r>
              <a:rPr lang="en-US" i="1" smtClean="0"/>
              <a:t>t</a:t>
            </a:r>
            <a:r>
              <a:rPr lang="en-US" smtClean="0"/>
              <a:t>+1) , whose index in the vocabulary is </a:t>
            </a:r>
            <a:r>
              <a:rPr lang="en-US" i="1" smtClean="0"/>
              <a:t>k </a:t>
            </a:r>
            <a:r>
              <a:rPr lang="en-US" smtClean="0"/>
              <a:t>(1 &lt; </a:t>
            </a:r>
            <a:r>
              <a:rPr lang="en-US" i="1" smtClean="0"/>
              <a:t>k </a:t>
            </a:r>
            <a:r>
              <a:rPr lang="en-US" smtClean="0"/>
              <a:t>&lt; |</a:t>
            </a:r>
            <a:r>
              <a:rPr lang="en-US" i="1" smtClean="0"/>
              <a:t>V </a:t>
            </a:r>
            <a:r>
              <a:rPr lang="en-US" smtClean="0"/>
              <a:t>|). Hence our task is to compute </a:t>
            </a:r>
            <a:r>
              <a:rPr lang="en-US" i="1" smtClean="0"/>
              <a:t>P</a:t>
            </a:r>
            <a:r>
              <a:rPr lang="en-US" smtClean="0"/>
              <a:t>(</a:t>
            </a:r>
            <a:r>
              <a:rPr lang="en-US" i="1" smtClean="0"/>
              <a:t>w</a:t>
            </a:r>
            <a:r>
              <a:rPr lang="en-US" sz="4800" i="1" baseline="-25000" smtClean="0"/>
              <a:t>k</a:t>
            </a:r>
            <a:r>
              <a:rPr lang="en-US" smtClean="0"/>
              <a:t>|</a:t>
            </a:r>
            <a:r>
              <a:rPr lang="en-US" i="1" smtClean="0"/>
              <a:t>w</a:t>
            </a:r>
            <a:r>
              <a:rPr lang="en-US" sz="4800" i="1" baseline="-25000" smtClean="0"/>
              <a:t>j</a:t>
            </a:r>
            <a:r>
              <a:rPr lang="en-US" smtClean="0"/>
              <a:t>). 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0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Intuition: similarity as dot-product</a:t>
            </a:r>
            <a:br>
              <a:rPr lang="en-US" dirty="0" smtClean="0"/>
            </a:br>
            <a:r>
              <a:rPr lang="en-US" dirty="0" smtClean="0"/>
              <a:t>between a target vector and context vector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80" y="1672771"/>
            <a:ext cx="8585728" cy="4445000"/>
          </a:xfrm>
        </p:spPr>
      </p:pic>
    </p:spTree>
    <p:extLst>
      <p:ext uri="{BB962C8B-B14F-4D97-AF65-F5344CB8AC3E}">
        <p14:creationId xmlns:p14="http://schemas.microsoft.com/office/powerpoint/2010/main" val="51298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is computed from dot product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/>
              <a:t>c</a:t>
            </a:r>
            <a:r>
              <a:rPr lang="en-US" sz="4267" baseline="-25000" dirty="0" err="1"/>
              <a:t>k</a:t>
            </a:r>
            <a:r>
              <a:rPr lang="en-US" sz="4267" baseline="-25000" dirty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</p:spTree>
    <p:extLst>
      <p:ext uri="{BB962C8B-B14F-4D97-AF65-F5344CB8AC3E}">
        <p14:creationId xmlns:p14="http://schemas.microsoft.com/office/powerpoint/2010/main" val="1176590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dot products into probabilities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6" y="4187296"/>
            <a:ext cx="6961909" cy="16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8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from W and W’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have two </a:t>
            </a:r>
            <a:r>
              <a:rPr lang="en-US" dirty="0" err="1" smtClean="0"/>
              <a:t>embeddings</a:t>
            </a:r>
            <a:r>
              <a:rPr lang="en-US" dirty="0" smtClean="0"/>
              <a:t>, </a:t>
            </a:r>
            <a:r>
              <a:rPr lang="en-US" dirty="0" err="1" smtClean="0"/>
              <a:t>v</a:t>
            </a:r>
            <a:r>
              <a:rPr lang="en-US" sz="4267" baseline="-25000" dirty="0" err="1"/>
              <a:t>j</a:t>
            </a:r>
            <a:r>
              <a:rPr lang="en-US" dirty="0" smtClean="0"/>
              <a:t> and </a:t>
            </a:r>
            <a:r>
              <a:rPr lang="en-US" dirty="0" err="1"/>
              <a:t>c</a:t>
            </a:r>
            <a:r>
              <a:rPr lang="en-US" sz="4267" baseline="-25000" dirty="0" err="1"/>
              <a:t>j</a:t>
            </a:r>
            <a:r>
              <a:rPr lang="en-US" dirty="0" smtClean="0"/>
              <a:t> for each word </a:t>
            </a:r>
            <a:r>
              <a:rPr lang="en-US" dirty="0" err="1" smtClean="0"/>
              <a:t>w</a:t>
            </a:r>
            <a:r>
              <a:rPr lang="en-US" sz="4800" baseline="-25000" dirty="0" err="1"/>
              <a:t>j</a:t>
            </a:r>
            <a:endParaRPr lang="en-US" baseline="-25000" dirty="0" smtClean="0"/>
          </a:p>
          <a:p>
            <a:r>
              <a:rPr lang="en-US" dirty="0" smtClean="0"/>
              <a:t>We can either:</a:t>
            </a:r>
          </a:p>
          <a:p>
            <a:pPr lvl="1"/>
            <a:r>
              <a:rPr lang="en-US" dirty="0" smtClean="0"/>
              <a:t>Just use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endParaRPr lang="en-US" baseline="-25000" dirty="0" smtClean="0"/>
          </a:p>
          <a:p>
            <a:pPr lvl="1"/>
            <a:r>
              <a:rPr lang="en-US" dirty="0" smtClean="0"/>
              <a:t>Sum them</a:t>
            </a:r>
          </a:p>
          <a:p>
            <a:pPr lvl="1"/>
            <a:r>
              <a:rPr lang="en-US" dirty="0" smtClean="0"/>
              <a:t>Concatenate them to make a double-length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35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some initial </a:t>
            </a:r>
            <a:r>
              <a:rPr lang="en-US" dirty="0" err="1" smtClean="0"/>
              <a:t>embeddings</a:t>
            </a:r>
            <a:r>
              <a:rPr lang="en-US" dirty="0" smtClean="0"/>
              <a:t> (e.g., random)</a:t>
            </a:r>
          </a:p>
          <a:p>
            <a:r>
              <a:rPr lang="en-US" dirty="0" smtClean="0"/>
              <a:t>iteratively </a:t>
            </a:r>
            <a:r>
              <a:rPr lang="en-US" dirty="0"/>
              <a:t>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  <a:endParaRPr lang="en-US" dirty="0" smtClean="0"/>
          </a:p>
          <a:p>
            <a:pPr lvl="1"/>
            <a:r>
              <a:rPr lang="en-US" dirty="0" smtClean="0"/>
              <a:t>less </a:t>
            </a:r>
            <a:r>
              <a:rPr lang="en-US" dirty="0"/>
              <a:t>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24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3143" y="365125"/>
            <a:ext cx="10700657" cy="9229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W and C as a network for doing error </a:t>
            </a:r>
            <a:r>
              <a:rPr lang="en-US" dirty="0" err="1" smtClean="0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05" y="1712965"/>
            <a:ext cx="9575071" cy="4445000"/>
          </a:xfrm>
        </p:spPr>
      </p:pic>
    </p:spTree>
    <p:extLst>
      <p:ext uri="{BB962C8B-B14F-4D97-AF65-F5344CB8AC3E}">
        <p14:creationId xmlns:p14="http://schemas.microsoft.com/office/powerpoint/2010/main" val="1119362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vectors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vector of length |V| </a:t>
            </a:r>
          </a:p>
          <a:p>
            <a:r>
              <a:rPr lang="en-US" dirty="0" smtClean="0"/>
              <a:t>1 for the target word and 0 for other words</a:t>
            </a:r>
          </a:p>
          <a:p>
            <a:r>
              <a:rPr lang="en-US" dirty="0" smtClean="0"/>
              <a:t>So if “popsicle” is vocabulary word 5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one-hot vector </a:t>
            </a:r>
            <a:r>
              <a:rPr lang="en-US" dirty="0" smtClean="0"/>
              <a:t>is</a:t>
            </a:r>
          </a:p>
          <a:p>
            <a:r>
              <a:rPr lang="en-US" dirty="0" smtClean="0"/>
              <a:t>[0,0,0,0,1,0,0,0,0…….0]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3" y="41825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meaning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vector semantics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the </a:t>
            </a:r>
            <a:r>
              <a:rPr lang="en-US" dirty="0" err="1" smtClean="0"/>
              <a:t>softamx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denominator: have to compute over every word in vocab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Instead: just sample a few of those negative words</a:t>
            </a:r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66" y="2030812"/>
            <a:ext cx="5778679" cy="14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2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in learning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733" dirty="0"/>
              <a:t>Make the word like the context words</a:t>
            </a:r>
          </a:p>
          <a:p>
            <a:endParaRPr lang="en-US" sz="3733" dirty="0"/>
          </a:p>
          <a:p>
            <a:r>
              <a:rPr lang="en-US" sz="3733" dirty="0"/>
              <a:t>We want this to be high:</a:t>
            </a:r>
          </a:p>
          <a:p>
            <a:endParaRPr lang="en-US" sz="3733" dirty="0"/>
          </a:p>
          <a:p>
            <a:r>
              <a:rPr lang="en-US" sz="3733" dirty="0"/>
              <a:t>And not like </a:t>
            </a:r>
            <a:r>
              <a:rPr lang="en-US" sz="3733" i="1" dirty="0"/>
              <a:t>k</a:t>
            </a:r>
            <a:r>
              <a:rPr lang="en-US" sz="3733" dirty="0"/>
              <a:t> randomly selected “noise words”</a:t>
            </a:r>
          </a:p>
          <a:p>
            <a:endParaRPr lang="en-US" sz="3733" dirty="0"/>
          </a:p>
          <a:p>
            <a:r>
              <a:rPr lang="en-US" sz="3733" dirty="0"/>
              <a:t>We want this to be low: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7" y="2209800"/>
            <a:ext cx="7295931" cy="82973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4" y="4565351"/>
            <a:ext cx="11512751" cy="833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400" y="1877150"/>
            <a:ext cx="2479524" cy="69426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975060" y="3462866"/>
            <a:ext cx="6749143" cy="524933"/>
            <a:chOff x="3683000" y="2482850"/>
            <a:chExt cx="2286000" cy="177800"/>
          </a:xfrm>
        </p:grpSpPr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3000" y="2495550"/>
              <a:ext cx="1778000" cy="152400"/>
            </a:xfrm>
            <a:prstGeom prst="rect">
              <a:avLst/>
            </a:prstGeom>
          </p:spPr>
        </p:pic>
        <p:pic>
          <p:nvPicPr>
            <p:cNvPr id="11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400" y="2482850"/>
              <a:ext cx="482600" cy="177800"/>
            </a:xfrm>
            <a:prstGeom prst="rect">
              <a:avLst/>
            </a:prstGeom>
          </p:spPr>
        </p:pic>
      </p:grpSp>
      <p:pic>
        <p:nvPicPr>
          <p:cNvPr id="12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1638" y="5835152"/>
            <a:ext cx="4780045" cy="5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Skipgram</a:t>
            </a:r>
            <a:r>
              <a:rPr lang="en-US" dirty="0" smtClean="0"/>
              <a:t> with negative sampling: Loss 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6206"/>
            <a:ext cx="10214623" cy="17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8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Nearest words to some </a:t>
            </a:r>
            <a:r>
              <a:rPr lang="en-US" dirty="0" err="1" smtClean="0"/>
              <a:t>embeddings</a:t>
            </a:r>
            <a:r>
              <a:rPr lang="en-US" dirty="0" smtClean="0"/>
              <a:t> (</a:t>
            </a:r>
            <a:r>
              <a:rPr lang="en-US" dirty="0" err="1" smtClean="0"/>
              <a:t>Mikolov</a:t>
            </a:r>
            <a:r>
              <a:rPr lang="en-US" dirty="0" smtClean="0"/>
              <a:t> et al. 20131)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2" y="2266741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69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en-US" dirty="0" smtClean="0"/>
              <a:t> capture relational meaning!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vector(‘Rome’)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6" y="2562168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0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kinds of vector models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Singular 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Brown clusters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0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  <a:p>
            <a:r>
              <a:rPr lang="en-US" dirty="0" smtClean="0"/>
              <a:t>Old philosophy joke: </a:t>
            </a:r>
          </a:p>
          <a:p>
            <a:pPr marL="609585" lvl="1" indent="0">
              <a:buNone/>
            </a:pPr>
            <a:r>
              <a:rPr lang="en-US" dirty="0" smtClean="0"/>
              <a:t>Q: What’s the meaning of life?</a:t>
            </a:r>
          </a:p>
          <a:p>
            <a:pPr marL="609585" lvl="1" indent="0">
              <a:buNone/>
            </a:pPr>
            <a:r>
              <a:rPr lang="en-US" dirty="0" smtClean="0"/>
              <a:t>A: LIFE’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0821" y="1612666"/>
            <a:ext cx="11515411" cy="4401095"/>
          </a:xfrm>
        </p:spPr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count vector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116083"/>
              </p:ext>
            </p:extLst>
          </p:nvPr>
        </p:nvGraphicFramePr>
        <p:xfrm>
          <a:off x="1337548" y="3104740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7548" y="3104740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1908</Words>
  <Application>Microsoft Office PowerPoint</Application>
  <PresentationFormat>와이드스크린</PresentationFormat>
  <Paragraphs>302</Paragraphs>
  <Slides>54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8" baseType="lpstr">
      <vt:lpstr>Calibri (Body)</vt:lpstr>
      <vt:lpstr>Calibri (Headings)</vt:lpstr>
      <vt:lpstr>Courier</vt:lpstr>
      <vt:lpstr>ＭＳ Ｐゴシック</vt:lpstr>
      <vt:lpstr>맑은 고딕</vt:lpstr>
      <vt:lpstr>Arial</vt:lpstr>
      <vt:lpstr>Calibri</vt:lpstr>
      <vt:lpstr>Cambria Math</vt:lpstr>
      <vt:lpstr>Lucida Sans</vt:lpstr>
      <vt:lpstr>Lucida Sans Unicode</vt:lpstr>
      <vt:lpstr>Times New Roman</vt:lpstr>
      <vt:lpstr>Office 테마</vt:lpstr>
      <vt:lpstr>Worksheet</vt:lpstr>
      <vt:lpstr>Equation</vt:lpstr>
      <vt:lpstr>Vector Semantics</vt:lpstr>
      <vt:lpstr>Why vector models of meaning? computing the similarity between words</vt:lpstr>
      <vt:lpstr>Word similarity for plagiarism detection</vt:lpstr>
      <vt:lpstr>Word similarity for historical linguistics: semantic change over time</vt:lpstr>
      <vt:lpstr>Distributional models of meaning = vector-space models of meaning  = vector semantics</vt:lpstr>
      <vt:lpstr>Intuition of distributional word similarity</vt:lpstr>
      <vt:lpstr>Four kinds of vector models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Term-context matrix for word similarity</vt:lpstr>
      <vt:lpstr>The word-word or word-context matrix</vt:lpstr>
      <vt:lpstr>Word-Word matrix Sample contexts ± 7 words</vt:lpstr>
      <vt:lpstr>Word-word matrix</vt:lpstr>
      <vt:lpstr>PowerPoint 프레젠테이션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프레젠테이션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Using syntax to define a word’s context</vt:lpstr>
      <vt:lpstr>Co-occurrence vectors based on syntactic dependencies</vt:lpstr>
      <vt:lpstr>Syntactic dependencies for dimensions</vt:lpstr>
      <vt:lpstr>Alternative to PPMI for measuring association</vt:lpstr>
      <vt:lpstr>tf-idf not generally used for word-word similarity</vt:lpstr>
      <vt:lpstr>Vector Semantics</vt:lpstr>
      <vt:lpstr>Sparse versus dense vectors</vt:lpstr>
      <vt:lpstr>Sparse versus dense vectors</vt:lpstr>
      <vt:lpstr>Three methods for getting short dense vectors</vt:lpstr>
      <vt:lpstr>Vector Semantics</vt:lpstr>
      <vt:lpstr>Prediction-based models: An alternative way to get dense vectors</vt:lpstr>
      <vt:lpstr>Skip-grams</vt:lpstr>
      <vt:lpstr>Skip-grams learn 2 embeddings 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W’</vt:lpstr>
      <vt:lpstr>Learning</vt:lpstr>
      <vt:lpstr>Visualizing W and C as a network for doing error backprop</vt:lpstr>
      <vt:lpstr>One-hot vectors</vt:lpstr>
      <vt:lpstr>Problem with the softamx</vt:lpstr>
      <vt:lpstr>Goal in learning</vt:lpstr>
      <vt:lpstr>Skipgram with negative sampling: Loss function</vt:lpstr>
      <vt:lpstr>Properties of embeddings</vt:lpstr>
      <vt:lpstr>Embeddings capture relational meaning!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유섭</cp:lastModifiedBy>
  <cp:revision>49</cp:revision>
  <dcterms:created xsi:type="dcterms:W3CDTF">2017-04-30T05:58:36Z</dcterms:created>
  <dcterms:modified xsi:type="dcterms:W3CDTF">2018-10-19T03:23:51Z</dcterms:modified>
</cp:coreProperties>
</file>